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631" autoAdjust="0"/>
  </p:normalViewPr>
  <p:slideViewPr>
    <p:cSldViewPr>
      <p:cViewPr varScale="1">
        <p:scale>
          <a:sx n="94" d="100"/>
          <a:sy n="94" d="100"/>
        </p:scale>
        <p:origin x="1950" y="84"/>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have sensors to see the whole environment)</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have sensors to see the whole environment)</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10/5/2022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28.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a:t>
            </a:r>
          </a:p>
          <a:p>
            <a:r>
              <a:rPr lang="en-US" dirty="0"/>
              <a:t>Stop when we find a subtree that only has goal states in all leaf nodes (loop nodes can be ignored).</a:t>
            </a:r>
          </a:p>
          <a:p>
            <a:r>
              <a:rPr lang="en-US" dirty="0"/>
              <a:t>Construct the conditional plan that represents the subtree.</a:t>
            </a:r>
          </a:p>
        </p:txBody>
      </p:sp>
      <p:grpSp>
        <p:nvGrpSpPr>
          <p:cNvPr id="29" name="Group 28">
            <a:extLst>
              <a:ext uri="{FF2B5EF4-FFF2-40B4-BE49-F238E27FC236}">
                <a16:creationId xmlns:a16="http://schemas.microsoft.com/office/drawing/2014/main" id="{1FC6D188-ACEE-43FA-ADA0-EF36BF071571}"/>
              </a:ext>
            </a:extLst>
          </p:cNvPr>
          <p:cNvGrpSpPr/>
          <p:nvPr/>
        </p:nvGrpSpPr>
        <p:grpSpPr>
          <a:xfrm>
            <a:off x="304800" y="1881505"/>
            <a:ext cx="4111079" cy="3501956"/>
            <a:chOff x="232321" y="990600"/>
            <a:chExt cx="6308308" cy="5254557"/>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04800" y="990600"/>
              <a:ext cx="6235829" cy="5254557"/>
            </a:xfrm>
            <a:prstGeom prst="rect">
              <a:avLst/>
            </a:prstGeom>
          </p:spPr>
        </p:pic>
        <p:sp>
          <p:nvSpPr>
            <p:cNvPr id="31" name="TextBox 30">
              <a:extLst>
                <a:ext uri="{FF2B5EF4-FFF2-40B4-BE49-F238E27FC236}">
                  <a16:creationId xmlns:a16="http://schemas.microsoft.com/office/drawing/2014/main" id="{DE0DFA97-1876-42C1-BB18-67E356AB3085}"/>
                </a:ext>
              </a:extLst>
            </p:cNvPr>
            <p:cNvSpPr txBox="1"/>
            <p:nvPr/>
          </p:nvSpPr>
          <p:spPr>
            <a:xfrm>
              <a:off x="232321" y="4721157"/>
              <a:ext cx="1502232" cy="1177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900" b="1" i="1" dirty="0"/>
                <a:t>LOOP</a:t>
              </a:r>
              <a:r>
                <a:rPr lang="en-US" sz="900" dirty="0"/>
                <a:t>: No need to continue search. Solution is the same as above.</a:t>
              </a:r>
            </a:p>
          </p:txBody>
        </p:sp>
        <p:sp>
          <p:nvSpPr>
            <p:cNvPr id="32" name="Freeform: Shape 31">
              <a:extLst>
                <a:ext uri="{FF2B5EF4-FFF2-40B4-BE49-F238E27FC236}">
                  <a16:creationId xmlns:a16="http://schemas.microsoft.com/office/drawing/2014/main" id="{FD7E1330-81FD-401D-8F65-11D5958B4AB3}"/>
                </a:ext>
              </a:extLst>
            </p:cNvPr>
            <p:cNvSpPr/>
            <p:nvPr/>
          </p:nvSpPr>
          <p:spPr>
            <a:xfrm>
              <a:off x="957627" y="2861378"/>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050" dirty="0"/>
            </a:p>
          </p:txBody>
        </p:sp>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838200" y="2197310"/>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771649" y="2169320"/>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2301039" y="5141871"/>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3012059" y="3733800"/>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501710" y="1325861"/>
              <a:ext cx="696601" cy="392536"/>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676400" y="1413808"/>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2613437" y="4571974"/>
              <a:ext cx="696601" cy="392536"/>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2807692" y="2946864"/>
              <a:ext cx="755637" cy="392536"/>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2333123" y="4500210"/>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2362200" y="2939305"/>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14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853" y="5791200"/>
            <a:ext cx="7798394" cy="1077218"/>
          </a:xfrm>
          <a:prstGeom prst="rect">
            <a:avLst/>
          </a:prstGeom>
          <a:noFill/>
        </p:spPr>
        <p:txBody>
          <a:bodyPr wrap="square" rtlCol="0">
            <a:spAutoFit/>
          </a:bodyPr>
          <a:lstStyle/>
          <a:p>
            <a:r>
              <a:rPr lang="en-US" sz="1600" b="1" dirty="0"/>
              <a:t>Notes: </a:t>
            </a:r>
          </a:p>
          <a:p>
            <a:pPr marL="285750" indent="-285750">
              <a:buFont typeface="Arial" panose="020B0604020202020204" pitchFamily="34" charset="0"/>
              <a:buChar char="•"/>
            </a:pPr>
            <a:r>
              <a:rPr lang="en-US" sz="1600" dirty="0"/>
              <a:t>The DFS search tree is implicitly created using the call stack (recursive algorithm).</a:t>
            </a:r>
          </a:p>
          <a:p>
            <a:pPr marL="285750" indent="-285750">
              <a:buFont typeface="Arial" panose="020B0604020202020204" pitchFamily="34" charset="0"/>
              <a:buChar char="•"/>
            </a:pPr>
            <a:r>
              <a:rPr lang="en-US" sz="1600" dirty="0"/>
              <a:t>DFS is </a:t>
            </a:r>
            <a:r>
              <a:rPr lang="en-US" sz="1600" b="1" dirty="0"/>
              <a:t>not optimal</a:t>
            </a:r>
            <a:r>
              <a:rPr lang="en-US" sz="16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876800" y="4583110"/>
            <a:ext cx="3852185" cy="584775"/>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92500" lnSpcReduction="20000"/>
          </a:bodyPr>
          <a:lstStyle/>
          <a:p>
            <a:r>
              <a:rPr lang="en-US" dirty="0"/>
              <a:t>The conditional plan can be used in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1371600" y="3276600"/>
            <a:ext cx="6553200" cy="3357265"/>
            <a:chOff x="1524000" y="3352800"/>
            <a:chExt cx="6553200"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94949" y="4409318"/>
              <a:ext cx="2095500" cy="461665"/>
            </a:xfrm>
            <a:prstGeom prst="rect">
              <a:avLst/>
            </a:prstGeom>
            <a:noFill/>
          </p:spPr>
          <p:txBody>
            <a:bodyPr wrap="square" rtlCol="0">
              <a:spAutoFit/>
            </a:bodyPr>
            <a:lstStyle/>
            <a:p>
              <a:r>
                <a:rPr lang="en-US" sz="2400" dirty="0"/>
                <a:t>Agent’s State</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a:t>
            </a:r>
            <a:r>
              <a:rPr lang="en-US" i="1" dirty="0"/>
              <a:t>unobservable environment </a:t>
            </a:r>
            <a:r>
              <a:rPr lang="en-US" dirty="0"/>
              <a:t>also called a </a:t>
            </a:r>
            <a:r>
              <a:rPr lang="en-US" i="1" dirty="0"/>
              <a:t>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(open loop system).</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571500" y="559678"/>
            <a:ext cx="2675936" cy="4952492"/>
          </a:xfrm>
        </p:spPr>
        <p:txBody>
          <a:bodyPr>
            <a:normAutofit/>
          </a:bodyPr>
          <a:lstStyle/>
          <a:p>
            <a:r>
              <a:rPr lang="en-US" sz="4000" dirty="0">
                <a:solidFill>
                  <a:schemeClr val="bg1"/>
                </a:solidFill>
              </a:rPr>
              <a:t>Types of uncertainty we consider for now*</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no sensors 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i="1" dirty="0">
                        <a:latin typeface="Cambria Math" panose="02040503050406030204" pitchFamily="18" charset="0"/>
                      </a:rPr>
                      <m:t>𝑛𝑢𝑙𝑙</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percept!</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𝑃𝑟𝑒𝑑𝑖𝑐𝑡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xmlns="">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Tree>
    <p:extLst>
      <p:ext uri="{BB962C8B-B14F-4D97-AF65-F5344CB8AC3E}">
        <p14:creationId xmlns:p14="http://schemas.microsoft.com/office/powerpoint/2010/main" val="258555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29E462B2-6C41-4282-AAE6-B25ED819D8B4}"/>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15" name="Arrow: Right 14">
            <a:extLst>
              <a:ext uri="{FF2B5EF4-FFF2-40B4-BE49-F238E27FC236}">
                <a16:creationId xmlns:a16="http://schemas.microsoft.com/office/drawing/2014/main" id="{DB968146-4E7E-4A8A-A51C-00B8A6AEE07C}"/>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31" name="Arrow: Right 30">
            <a:extLst>
              <a:ext uri="{FF2B5EF4-FFF2-40B4-BE49-F238E27FC236}">
                <a16:creationId xmlns:a16="http://schemas.microsoft.com/office/drawing/2014/main" id="{25A051D6-97D0-453A-BB7D-B949321F0047}"/>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sp>
        <p:nvSpPr>
          <p:cNvPr id="30" name="Arrow: Right 29">
            <a:extLst>
              <a:ext uri="{FF2B5EF4-FFF2-40B4-BE49-F238E27FC236}">
                <a16:creationId xmlns:a16="http://schemas.microsoft.com/office/drawing/2014/main" id="{230ABDF2-0827-473B-851F-BA51464AC334}"/>
              </a:ext>
            </a:extLst>
          </p:cNvPr>
          <p:cNvSpPr/>
          <p:nvPr/>
        </p:nvSpPr>
        <p:spPr>
          <a:xfrm rot="5400000">
            <a:off x="573027" y="57900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31" name="Arrow: Right 30">
            <a:extLst>
              <a:ext uri="{FF2B5EF4-FFF2-40B4-BE49-F238E27FC236}">
                <a16:creationId xmlns:a16="http://schemas.microsoft.com/office/drawing/2014/main" id="{3FEED60B-39A5-44F6-89C3-638863E5008E}"/>
              </a:ext>
            </a:extLst>
          </p:cNvPr>
          <p:cNvSpPr/>
          <p:nvPr/>
        </p:nvSpPr>
        <p:spPr>
          <a:xfrm rot="5400000">
            <a:off x="573026" y="62849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5624"/>
                <a:ext cx="7886700" cy="4667249"/>
              </a:xfrm>
            </p:spPr>
            <p:txBody>
              <a:bodyPr>
                <a:normAutofit fontScale="700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sequence of actions or a </a:t>
                </a:r>
                <a:r>
                  <a:rPr lang="en-US" b="1" dirty="0"/>
                  <a:t>conditional plan</a:t>
                </a:r>
                <a:r>
                  <a:rPr lang="en-US" dirty="0"/>
                  <a:t> to account for uncertainty.</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model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marL="514350" indent="-514350">
                  <a:buFont typeface="+mj-lt"/>
                  <a:buAutoNum type="arabicPeriod"/>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2"/>
                <a:stretch>
                  <a:fillRect l="-696" t="-2350" r="-46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429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92500" lnSpcReduction="20000"/>
          </a:bodyPr>
          <a:lstStyle/>
          <a:p>
            <a:r>
              <a:rPr lang="en-US" b="1" dirty="0"/>
              <a:t>Knowledge</a:t>
            </a:r>
            <a:r>
              <a:rPr lang="en-US" dirty="0"/>
              <a:t>: What does the agent already know about the outcome of actions? E.g., does go north and then south lead to the same location?</a:t>
            </a:r>
          </a:p>
          <a:p>
            <a:endParaRPr lang="en-US" b="1" dirty="0"/>
          </a:p>
          <a:p>
            <a:r>
              <a:rPr lang="en-US" b="1" dirty="0"/>
              <a:t>Safely explorable state space/world</a:t>
            </a:r>
            <a:r>
              <a:rPr lang="en-US" dirty="0"/>
              <a:t>: There are </a:t>
            </a:r>
            <a:r>
              <a:rPr lang="en-US" b="1" dirty="0">
                <a:solidFill>
                  <a:srgbClr val="FF0000"/>
                </a:solidFill>
              </a:rPr>
              <a:t>no irreversible actions</a:t>
            </a:r>
            <a:r>
              <a:rPr lang="en-US" b="1" dirty="0"/>
              <a:t> </a:t>
            </a:r>
            <a:r>
              <a:rPr lang="en-US" dirty="0"/>
              <a:t>(e.g., traps, cliffs). At least the agent needs to be able to avoid these actions.</a:t>
            </a:r>
          </a:p>
          <a:p>
            <a:endParaRPr lang="en-US" dirty="0"/>
          </a:p>
          <a:p>
            <a:r>
              <a:rPr lang="en-US" b="1" dirty="0"/>
              <a:t>Exploration order</a:t>
            </a:r>
            <a:r>
              <a:rPr lang="en-US" dirty="0"/>
              <a:t>: Expanding nodes in </a:t>
            </a:r>
            <a:r>
              <a:rPr lang="en-US" b="1" dirty="0">
                <a:solidFill>
                  <a:srgbClr val="FF0000"/>
                </a:solidFill>
              </a:rPr>
              <a:t>local order </a:t>
            </a:r>
            <a:r>
              <a:rPr lang="en-US" dirty="0"/>
              <a:t>is more efficient if you have to execute the actions to get observations: Depth-first search with backtracking instead of BFS or A* Search.</a:t>
            </a:r>
          </a:p>
          <a:p>
            <a:endParaRPr lang="en-US" dirty="0"/>
          </a:p>
          <a:p>
            <a:endParaRPr lang="en-US" dirty="0"/>
          </a:p>
        </p:txBody>
      </p:sp>
    </p:spTree>
    <p:extLst>
      <p:ext uri="{BB962C8B-B14F-4D97-AF65-F5344CB8AC3E}">
        <p14:creationId xmlns:p14="http://schemas.microsoft.com/office/powerpoint/2010/main" val="822203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169551"/>
              </a:xfrm>
              <a:prstGeom prst="rect">
                <a:avLst/>
              </a:prstGeom>
              <a:noFill/>
            </p:spPr>
            <p:txBody>
              <a:bodyPr wrap="square" rtlCol="0">
                <a:spAutoFit/>
              </a:bodyPr>
              <a:lstStyle/>
              <a:p>
                <a:r>
                  <a:rPr lang="en-US" sz="1400" dirty="0"/>
                  <a:t>Environment is deterministic but </a:t>
                </a:r>
              </a:p>
              <a:p>
                <a:pPr marL="285750" indent="-285750">
                  <a:buFont typeface="Arial" panose="020B0604020202020204" pitchFamily="34" charset="0"/>
                  <a:buChar char="•"/>
                </a:pPr>
                <a:r>
                  <a:rPr lang="en-US" sz="1400" dirty="0"/>
                  <a:t>only partially observable (</a:t>
                </a:r>
                <a14:m>
                  <m:oMath xmlns:m="http://schemas.openxmlformats.org/officeDocument/2006/math">
                    <m:r>
                      <a:rPr lang="en-US" sz="1400" i="1" dirty="0" smtClean="0">
                        <a:latin typeface="Cambria Math" panose="02040503050406030204" pitchFamily="18" charset="0"/>
                      </a:rPr>
                      <m:t>𝑝𝑒𝑟𝑐𝑒𝑝𝑡</m:t>
                    </m:r>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𝑠</m:t>
                        </m:r>
                      </m:e>
                    </m:d>
                    <m:r>
                      <a:rPr lang="en-US" sz="1400" i="1" dirty="0" smtClean="0">
                        <a:latin typeface="Cambria Math" panose="02040503050406030204" pitchFamily="18" charset="0"/>
                      </a:rPr>
                      <m:t>=</m:t>
                    </m:r>
                    <m:r>
                      <a:rPr lang="en-US" sz="1400" b="0" i="1" dirty="0" smtClean="0">
                        <a:latin typeface="Cambria Math" panose="02040503050406030204" pitchFamily="18" charset="0"/>
                      </a:rPr>
                      <m:t>𝑐𝑢𝑟𝑟𝑒𝑛𝑡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𝑙𝑜𝑐𝑎𝑡𝑖𝑜𝑛</m:t>
                    </m:r>
                    <m:r>
                      <a:rPr lang="en-US" sz="1400" b="0" i="0" dirty="0" smtClean="0">
                        <a:latin typeface="Cambria Math" panose="02040503050406030204" pitchFamily="18" charset="0"/>
                      </a:rPr>
                      <m:t>,</m:t>
                    </m:r>
                  </m:oMath>
                </a14:m>
                <a:r>
                  <a:rPr lang="en-US" sz="1400" dirty="0"/>
                  <a:t> state space may be unknown)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algorithm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169551"/>
              </a:xfrm>
              <a:prstGeom prst="rect">
                <a:avLst/>
              </a:prstGeom>
              <a:blipFill>
                <a:blip r:embed="rId3"/>
                <a:stretch>
                  <a:fillRect l="-242" t="-1042" b="-4167"/>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 the current path</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1"/>
            <a:ext cx="2527735" cy="3114590"/>
          </a:xfrm>
        </p:spPr>
        <p:txBody>
          <a:bodyPr>
            <a:normAutofit fontScale="77500" lnSpcReduction="20000"/>
          </a:bodyPr>
          <a:lstStyle/>
          <a:p>
            <a:r>
              <a:rPr lang="en-US" dirty="0"/>
              <a:t>We can only see adjacent squares and don’t know where the goal is!</a:t>
            </a:r>
          </a:p>
          <a:p>
            <a:r>
              <a:rPr lang="en-US" dirty="0"/>
              <a:t>We cannot plan but we have to explore! </a:t>
            </a:r>
          </a:p>
          <a:p>
            <a:r>
              <a:rPr lang="en-US" dirty="0"/>
              <a:t>We know what we have already explored.</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4"/>
            <a:ext cx="5745217" cy="4716290"/>
            <a:chOff x="1353736" y="2490239"/>
            <a:chExt cx="5078142"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2971800" y="2802308"/>
              <a:ext cx="3460078" cy="3613381"/>
              <a:chOff x="2874316" y="2599890"/>
              <a:chExt cx="3460078" cy="3613381"/>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5" name="Down Arrow 10">
                <a:extLst>
                  <a:ext uri="{FF2B5EF4-FFF2-40B4-BE49-F238E27FC236}">
                    <a16:creationId xmlns:a16="http://schemas.microsoft.com/office/drawing/2014/main" id="{B2CB48DC-D1A2-74EE-28B4-C084144222D8}"/>
                  </a:ext>
                </a:extLst>
              </p:cNvPr>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5BB4E-11D4-683A-0211-7B2CD04D1CB4}"/>
                  </a:ext>
                </a:extLst>
              </p:cNvPr>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7" name="Down Arrow 12">
                <a:extLst>
                  <a:ext uri="{FF2B5EF4-FFF2-40B4-BE49-F238E27FC236}">
                    <a16:creationId xmlns:a16="http://schemas.microsoft.com/office/drawing/2014/main" id="{F0BC6080-912F-24E2-F802-90148DC79810}"/>
                  </a:ext>
                </a:extLst>
              </p:cNvPr>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87794E52-ECE2-0F24-EB5C-988F74ED8CD2}"/>
                </a:ext>
              </a:extLst>
            </p:cNvPr>
            <p:cNvSpPr/>
            <p:nvPr/>
          </p:nvSpPr>
          <p:spPr>
            <a:xfrm>
              <a:off x="3937621" y="401157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94810" y="3479363"/>
              <a:ext cx="889452" cy="369332"/>
            </a:xfrm>
            <a:prstGeom prst="wedgeRoundRectCallout">
              <a:avLst>
                <a:gd name="adj1" fmla="val 151208"/>
                <a:gd name="adj2" fmla="val 110385"/>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untried</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lvl="1"/>
            <a:r>
              <a:rPr lang="en-US" sz="1700" dirty="0"/>
              <a:t> a fixed actions sequence, and</a:t>
            </a:r>
          </a:p>
          <a:p>
            <a:pPr lvl="1"/>
            <a:r>
              <a:rPr lang="en-US" sz="1700" dirty="0"/>
              <a:t> a conditional plan (also called a strategy or policy).</a:t>
            </a:r>
          </a:p>
          <a:p>
            <a:r>
              <a:rPr lang="en-US" sz="1700" dirty="0"/>
              <a:t>What are belief states?</a:t>
            </a:r>
          </a:p>
          <a:p>
            <a:r>
              <a:rPr lang="en-US" sz="1700" dirty="0"/>
              <a:t>How actions can be used to coerce the world into states.</a:t>
            </a:r>
          </a:p>
          <a:p>
            <a:r>
              <a:rPr lang="en-US" sz="1700" dirty="0"/>
              <a:t>How observations can be used to learn about the state: State estimation with repeated predict and update steps.</a:t>
            </a:r>
          </a:p>
          <a:p>
            <a:r>
              <a:rPr lang="en-US" sz="1700" dirty="0"/>
              <a:t>The use of AND-OR trees.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a:bodyPr>
          <a:lstStyle/>
          <a:p>
            <a:pPr marL="0" indent="0">
              <a:buNone/>
            </a:pPr>
            <a:r>
              <a:rPr lang="en-US" dirty="0"/>
              <a:t>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fully-observable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628650" y="1750635"/>
                <a:ext cx="7886700" cy="4351338"/>
              </a:xfrm>
            </p:spPr>
            <p:txBody>
              <a:bodyPr>
                <a:normAutofit/>
              </a:bodyPr>
              <a:lstStyle/>
              <a:p>
                <a:pPr marL="0" indent="0">
                  <a:buNone/>
                </a:pPr>
                <a14:m>
                  <m:oMath xmlns:m="http://schemas.openxmlformats.org/officeDocument/2006/math">
                    <m:r>
                      <a:rPr lang="en-US" sz="2400" i="1" smtClean="0">
                        <a:latin typeface="Cambria Math" panose="02040503050406030204" pitchFamily="18" charset="0"/>
                      </a:rPr>
                      <m:t>𝑅𝑒𝑠𝑢𝑙𝑡𝑠</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𝑆𝑢𝑐𝑘</m:t>
                        </m:r>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5, 7</m:t>
                        </m:r>
                      </m:e>
                    </m:d>
                  </m:oMath>
                </a14:m>
                <a:r>
                  <a:rPr lang="en-US" sz="2400" dirty="0"/>
                  <a:t> </a:t>
                </a:r>
                <a:br>
                  <a:rPr lang="en-US" sz="2400" dirty="0"/>
                </a:br>
                <a:endParaRPr lang="en-US" sz="2400" dirty="0"/>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628650" y="1750635"/>
                <a:ext cx="7886700" cy="4351338"/>
              </a:xfrm>
              <a:blipFill>
                <a:blip r:embed="rId3"/>
                <a:stretch>
                  <a:fillRect l="-2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27812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24181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18767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27812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28954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66294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35242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grpSp>
        <p:nvGrpSpPr>
          <p:cNvPr id="39" name="Group 38">
            <a:extLst>
              <a:ext uri="{FF2B5EF4-FFF2-40B4-BE49-F238E27FC236}">
                <a16:creationId xmlns:a16="http://schemas.microsoft.com/office/drawing/2014/main" id="{DFB45839-6246-449C-8EB2-D51F61869073}"/>
              </a:ext>
            </a:extLst>
          </p:cNvPr>
          <p:cNvGrpSpPr/>
          <p:nvPr/>
        </p:nvGrpSpPr>
        <p:grpSpPr>
          <a:xfrm>
            <a:off x="232321" y="1070043"/>
            <a:ext cx="6308308" cy="5254557"/>
            <a:chOff x="232321" y="990600"/>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990600"/>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721157"/>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861378"/>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197310"/>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169320"/>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141871"/>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733800"/>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325861"/>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13808"/>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571973"/>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2946864"/>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00210"/>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2939305"/>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2774</TotalTime>
  <Words>2663</Words>
  <Application>Microsoft Office PowerPoint</Application>
  <PresentationFormat>On-screen Show (4:3)</PresentationFormat>
  <Paragraphs>369</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we consider for now*</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Michael Hahsler</cp:lastModifiedBy>
  <cp:revision>47</cp:revision>
  <dcterms:created xsi:type="dcterms:W3CDTF">2021-02-12T23:04:30Z</dcterms:created>
  <dcterms:modified xsi:type="dcterms:W3CDTF">2022-10-05T18:12:27Z</dcterms:modified>
</cp:coreProperties>
</file>